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0" r:id="rId4"/>
    <p:sldId id="295" r:id="rId5"/>
    <p:sldId id="257" r:id="rId6"/>
    <p:sldId id="283" r:id="rId7"/>
    <p:sldId id="277" r:id="rId8"/>
    <p:sldId id="275" r:id="rId9"/>
    <p:sldId id="284" r:id="rId10"/>
    <p:sldId id="278" r:id="rId11"/>
    <p:sldId id="260" r:id="rId12"/>
    <p:sldId id="262" r:id="rId13"/>
    <p:sldId id="263" r:id="rId14"/>
    <p:sldId id="264" r:id="rId15"/>
    <p:sldId id="266" r:id="rId16"/>
    <p:sldId id="267" r:id="rId17"/>
    <p:sldId id="276" r:id="rId18"/>
    <p:sldId id="268" r:id="rId19"/>
    <p:sldId id="265" r:id="rId20"/>
    <p:sldId id="279" r:id="rId21"/>
    <p:sldId id="282" r:id="rId22"/>
    <p:sldId id="285" r:id="rId23"/>
    <p:sldId id="292" r:id="rId24"/>
    <p:sldId id="286" r:id="rId25"/>
    <p:sldId id="293" r:id="rId26"/>
    <p:sldId id="287" r:id="rId27"/>
    <p:sldId id="294" r:id="rId28"/>
    <p:sldId id="269" r:id="rId29"/>
    <p:sldId id="259" r:id="rId30"/>
    <p:sldId id="258" r:id="rId31"/>
    <p:sldId id="274" r:id="rId32"/>
    <p:sldId id="261" r:id="rId33"/>
    <p:sldId id="271" r:id="rId34"/>
    <p:sldId id="281" r:id="rId35"/>
    <p:sldId id="288" r:id="rId36"/>
    <p:sldId id="290" r:id="rId37"/>
    <p:sldId id="291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Burnard" initials="SB" lastIdx="3" clrIdx="0">
    <p:extLst>
      <p:ext uri="{19B8F6BF-5375-455C-9EA6-DF929625EA0E}">
        <p15:presenceInfo xmlns:p15="http://schemas.microsoft.com/office/powerpoint/2012/main" userId="25b8507cda5b16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48A3-B3BB-4F2C-BFE1-0FFE5693C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B9129-B221-4C34-9D01-2FE3F83FA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FC3CC-F6F7-4AD0-B6B1-9231466B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0A5DB-58FC-4729-B624-40471875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20727-82C4-4A2E-8089-9FD2D61F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0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1BB4-5EBB-4B10-B669-23A6B23F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B2498-B55E-4830-8F74-2E5D12329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C74C6-D871-4B53-ADEF-5E017482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D6D7B-5FF5-46B5-BEDF-4477D2C0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72904-D25A-4B61-8516-DD3D31C0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6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0700F-0C48-4D26-8056-64687E956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C189B-4D43-41D3-9BC6-210257D7E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C94C-FF29-4D75-8DBA-632E3E8F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96DB0-D666-4758-9ED3-E9B66E9D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F1DB6-50BF-47AD-8B4D-395E0A0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89C6-ECD8-41AF-9DE3-8507E1EB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CC09E-6F97-4E8D-83DB-1B9B2771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77968-CECB-4A19-AB8F-FB4C681D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62FF5-1A77-4050-BF77-EF776580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E0890-4960-40E7-B761-9AF04E4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68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8CE3-06FB-46C6-8623-3F3B2462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8BC11-EE55-47EE-ABEB-7BEC996A3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2157E-1213-4167-8B8D-68BE94D7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9EEB8-FC67-457C-A4CA-7165757F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DB4F5-8571-4ED7-BEAA-8462ED70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2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97B3-EB95-4F74-AD87-E148AF7E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6D6C-77F4-4A31-AE75-22815F92B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3D038-5C45-410D-9019-2848A0FB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9C01D-C26D-4180-B332-8B7709E0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AA3E2-907F-414F-B6A9-CC97A941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C3878-F37E-42B6-8F8E-637D8BCF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74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186C-0609-41BA-B283-F3B38E2E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A16C-9EDA-4CA8-9472-D2853A619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5E46F-A233-4895-BD2A-61F315836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C6E2-6208-4EBF-A0B4-3D0D4EEDC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6BF1E-CFA0-4A50-B477-147D4C2FC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DB171-93DD-4B76-A16A-1C2AA61F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6E3EE-0228-4570-AF22-60091A4B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14EA3-86CF-4D36-BC87-9A61DA13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5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B37F-263F-462A-9F01-D8BF2CB8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5B73D-E403-4238-891E-9BD7D0DA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4F9F2-CBC5-47EE-82A9-C1600626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7BF73-CBDC-4EEF-ABD5-01F88D91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02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95DAE-FC12-4408-82BF-2339040E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D9AE9-1200-498D-B7A0-FC270E49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20C22-2B89-456A-A791-F3D76254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8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93B9-17D8-4AFF-99E0-0762A9F9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0496-7937-4D93-90E0-50963AA5E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452F4-0319-41C5-A08F-7462F4A24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481B-29D0-4731-9363-706D42F1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8F5F7-9080-418E-B396-B1E05032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276C5-7389-4674-9F3C-61F2FFE7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32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EC03-D3FB-4990-B327-3BEBD89E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23E75-8D28-4E22-B0B1-08A636933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6DBD-C2C2-464F-A643-BC08D2B34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526C3-D0AD-469F-9F86-52C508E6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23BB-F39F-474F-8F8A-B0D5F8F7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8AC45-45EF-4D5E-B6FB-6199D23C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99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D531E-086E-4472-9962-172F6546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D0DF3-6813-4D57-B844-D22C956D9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1722F-30AD-47C9-9717-7ED29073D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C4F1E-F658-44C5-AAA2-2318ACD3D3A8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C5949-6D63-4727-82D2-393FDCB3F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B4434-F59D-469C-8AC6-06B385A78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9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free-pro-team@latest/github/getting-started-with-github/create-a-repo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sqa.com/git/difference-between-git-clone-and-git-fork/" TargetMode="External"/><Relationship Id="rId2" Type="http://schemas.openxmlformats.org/officeDocument/2006/relationships/hyperlink" Target="https://github.com/SBurnard/GitHubTrain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urnard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pad-plus-plus.org/downloads/" TargetMode="External"/><Relationship Id="rId5" Type="http://schemas.openxmlformats.org/officeDocument/2006/relationships/hyperlink" Target="https://atom.io/" TargetMode="External"/><Relationship Id="rId4" Type="http://schemas.openxmlformats.org/officeDocument/2006/relationships/hyperlink" Target="https://desktop.github.com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gitbranching.js.org/" TargetMode="External"/><Relationship Id="rId3" Type="http://schemas.openxmlformats.org/officeDocument/2006/relationships/hyperlink" Target="https://lab.github.com/githubtraining/introduction-to-github" TargetMode="External"/><Relationship Id="rId7" Type="http://schemas.openxmlformats.org/officeDocument/2006/relationships/hyperlink" Target="https://towardsdatascience.com/getting-started-with-git-and-github-6fcd0f2d4ac6" TargetMode="External"/><Relationship Id="rId2" Type="http://schemas.openxmlformats.org/officeDocument/2006/relationships/hyperlink" Target="https://lab.github.com/githubtraining/prepare-to-use-git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chelcarmena.github.io/2018/12/12/how-to-teach-git.html" TargetMode="External"/><Relationship Id="rId5" Type="http://schemas.openxmlformats.org/officeDocument/2006/relationships/hyperlink" Target="https://blog.upperlinecode.com/how-to-teach-git-commits-github-to-teenagers-a3f740b2f500" TargetMode="External"/><Relationship Id="rId4" Type="http://schemas.openxmlformats.org/officeDocument/2006/relationships/hyperlink" Target="https://lab.github.com/githubtraining/first-day-on-github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om.io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sirselim" TargetMode="External"/><Relationship Id="rId7" Type="http://schemas.openxmlformats.org/officeDocument/2006/relationships/image" Target="../media/image2.jpeg"/><Relationship Id="rId2" Type="http://schemas.openxmlformats.org/officeDocument/2006/relationships/hyperlink" Target="https://github.com/mhammell-labora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irselim/jetson_nanopore_sequencing" TargetMode="External"/><Relationship Id="rId5" Type="http://schemas.openxmlformats.org/officeDocument/2006/relationships/hyperlink" Target="https://sirselim.github.io/tSNE_plotting/img/test_large_tsne_plot.html" TargetMode="External"/><Relationship Id="rId4" Type="http://schemas.openxmlformats.org/officeDocument/2006/relationships/hyperlink" Target="https://sirselim.github.io/tSNE_plottin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-scm.com/book/en/v2/Getting-Started-First-Time-Git-Setu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burnard.github.io/Example_website/" TargetMode="External"/><Relationship Id="rId2" Type="http://schemas.openxmlformats.org/officeDocument/2006/relationships/hyperlink" Target="https://learning-zone.github.io/website-templates/add-life-health-fitness-free-bootstrap-html5-templat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tml5up.net/" TargetMode="External"/><Relationship Id="rId4" Type="http://schemas.openxmlformats.org/officeDocument/2006/relationships/hyperlink" Target="https://towardsdatascience.com/launch-a-website-for-free-in-5-simple-steps-with-github-pages-e9680bcd94aa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rning-zone/website-templates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github.com/PMBio" TargetMode="External"/><Relationship Id="rId7" Type="http://schemas.openxmlformats.org/officeDocument/2006/relationships/hyperlink" Target="https://learning-zone.github.io/website-templates/avenger-multi-purpose-responsive-html5-bootstrap-template/" TargetMode="External"/><Relationship Id="rId12" Type="http://schemas.openxmlformats.org/officeDocument/2006/relationships/image" Target="../media/image2.jpeg"/><Relationship Id="rId2" Type="http://schemas.openxmlformats.org/officeDocument/2006/relationships/hyperlink" Target="https://github.com/mhammell-labora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Bio/scNMT-seq" TargetMode="External"/><Relationship Id="rId11" Type="http://schemas.openxmlformats.org/officeDocument/2006/relationships/hyperlink" Target="https://github.com/sirselim/jetson_nanopore_sequencing" TargetMode="External"/><Relationship Id="rId5" Type="http://schemas.openxmlformats.org/officeDocument/2006/relationships/hyperlink" Target="https://github.com/PMBio/SingleCellCourse" TargetMode="External"/><Relationship Id="rId10" Type="http://schemas.openxmlformats.org/officeDocument/2006/relationships/hyperlink" Target="https://sirselim.github.io/tSNE_plotting/img/test_large_tsne_plot.html" TargetMode="External"/><Relationship Id="rId4" Type="http://schemas.openxmlformats.org/officeDocument/2006/relationships/hyperlink" Target="https://github.com/sirselim" TargetMode="External"/><Relationship Id="rId9" Type="http://schemas.openxmlformats.org/officeDocument/2006/relationships/hyperlink" Target="https://sirselim.github.io/tSNE_plott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0945-22EE-43C5-98F3-7308C5FF9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500" y="3142458"/>
            <a:ext cx="9599629" cy="1014736"/>
          </a:xfrm>
        </p:spPr>
        <p:txBody>
          <a:bodyPr/>
          <a:lstStyle/>
          <a:p>
            <a:r>
              <a:rPr lang="en-GB" b="1" dirty="0"/>
              <a:t>Introduction to </a:t>
            </a:r>
            <a:r>
              <a:rPr lang="en-GB" b="1" u="sng" dirty="0">
                <a:solidFill>
                  <a:schemeClr val="accent2"/>
                </a:solidFill>
              </a:rPr>
              <a:t>git</a:t>
            </a:r>
            <a:r>
              <a:rPr lang="en-GB" b="1" dirty="0"/>
              <a:t> and </a:t>
            </a:r>
            <a:r>
              <a:rPr lang="en-GB" b="1" u="sng" dirty="0">
                <a:solidFill>
                  <a:schemeClr val="accent1"/>
                </a:solidFill>
              </a:rPr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84C4D-8918-4C66-8FBC-3685D4E74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0" y="4530261"/>
            <a:ext cx="9144000" cy="1655762"/>
          </a:xfrm>
        </p:spPr>
        <p:txBody>
          <a:bodyPr/>
          <a:lstStyle/>
          <a:p>
            <a:r>
              <a:rPr lang="en-GB" dirty="0"/>
              <a:t>For </a:t>
            </a:r>
            <a:r>
              <a:rPr lang="en-GB" dirty="0" err="1"/>
              <a:t>Canepi</a:t>
            </a:r>
            <a:r>
              <a:rPr lang="en-GB" dirty="0"/>
              <a:t>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1026" name="Picture 2" descr="What Exactly Is GitHub Anyway? | TechCrunch">
            <a:extLst>
              <a:ext uri="{FF2B5EF4-FFF2-40B4-BE49-F238E27FC236}">
                <a16:creationId xmlns:a16="http://schemas.microsoft.com/office/drawing/2014/main" id="{697BE8A1-CB15-40AC-9963-330EB014C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568" y="-19014"/>
            <a:ext cx="1738460" cy="1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and GitHub: Part 2 - Technomaniac">
            <a:extLst>
              <a:ext uri="{FF2B5EF4-FFF2-40B4-BE49-F238E27FC236}">
                <a16:creationId xmlns:a16="http://schemas.microsoft.com/office/drawing/2014/main" id="{CE1C7E80-FFC3-4C28-B1E8-84E5A908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61650"/>
            <a:ext cx="1622757" cy="167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 and GitHub: Part 2 - Technomaniac">
            <a:extLst>
              <a:ext uri="{FF2B5EF4-FFF2-40B4-BE49-F238E27FC236}">
                <a16:creationId xmlns:a16="http://schemas.microsoft.com/office/drawing/2014/main" id="{EAE9652B-54F4-4922-8A5E-32037D2B7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6" t="57182" r="11574" b="25349"/>
          <a:stretch/>
        </p:blipFill>
        <p:spPr bwMode="auto">
          <a:xfrm>
            <a:off x="9596487" y="1736864"/>
            <a:ext cx="2595513" cy="7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it and GitHub: Part 2 - Technomaniac">
            <a:extLst>
              <a:ext uri="{FF2B5EF4-FFF2-40B4-BE49-F238E27FC236}">
                <a16:creationId xmlns:a16="http://schemas.microsoft.com/office/drawing/2014/main" id="{0E6E40A9-D7F5-4AB4-A6BB-8AB7DC01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0" t="34427" r="52296" b="36125"/>
          <a:stretch/>
        </p:blipFill>
        <p:spPr bwMode="auto">
          <a:xfrm>
            <a:off x="207524" y="1719446"/>
            <a:ext cx="1184366" cy="10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25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09BDCE-41DB-457D-9998-C71E7CD30BA0}"/>
              </a:ext>
            </a:extLst>
          </p:cNvPr>
          <p:cNvSpPr txBox="1"/>
          <p:nvPr/>
        </p:nvSpPr>
        <p:spPr>
          <a:xfrm>
            <a:off x="3048000" y="31080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https://learning-zone.github.io/website-templates/avenger-multi-purpose-responsive-html5-bootstrap-template/</a:t>
            </a:r>
          </a:p>
        </p:txBody>
      </p:sp>
    </p:spTree>
    <p:extLst>
      <p:ext uri="{BB962C8B-B14F-4D97-AF65-F5344CB8AC3E}">
        <p14:creationId xmlns:p14="http://schemas.microsoft.com/office/powerpoint/2010/main" val="355476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99F281-8DED-41A8-8C64-2D88D5B6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42" y="1526654"/>
            <a:ext cx="7869026" cy="40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6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74E9DF-3916-44C3-872A-857A696D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08" y="1733624"/>
            <a:ext cx="7790691" cy="39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52C2A23-C5F2-4DA5-8B3C-2A7B9C9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96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1FD857-2AA5-4117-AEF2-965B4B08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883" y="2947988"/>
            <a:ext cx="76009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2CE7BBA-7A59-4D77-99DF-5A7D1ED79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446C9E-7A56-4092-9F84-091726ADCCB9}"/>
              </a:ext>
            </a:extLst>
          </p:cNvPr>
          <p:cNvSpPr/>
          <p:nvPr/>
        </p:nvSpPr>
        <p:spPr>
          <a:xfrm>
            <a:off x="3640183" y="5277393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C3AC51-A223-4707-91D4-4F4B4B27F51B}"/>
              </a:ext>
            </a:extLst>
          </p:cNvPr>
          <p:cNvSpPr/>
          <p:nvPr/>
        </p:nvSpPr>
        <p:spPr>
          <a:xfrm>
            <a:off x="5455921" y="3357154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657497" y="251855"/>
            <a:ext cx="1441269" cy="1385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54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C3AC51-A223-4707-91D4-4F4B4B27F51B}"/>
              </a:ext>
            </a:extLst>
          </p:cNvPr>
          <p:cNvSpPr/>
          <p:nvPr/>
        </p:nvSpPr>
        <p:spPr>
          <a:xfrm>
            <a:off x="5455921" y="3357154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611610" y="804735"/>
            <a:ext cx="1441269" cy="828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815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574309" y="1254163"/>
            <a:ext cx="1441269" cy="3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44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574309" y="1254163"/>
            <a:ext cx="1441269" cy="3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FEBD8-1F92-4871-A095-9F269F8FB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9" t="20284" r="58071" b="20286"/>
          <a:stretch/>
        </p:blipFill>
        <p:spPr>
          <a:xfrm>
            <a:off x="3496181" y="7417"/>
            <a:ext cx="8695819" cy="49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20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10" y="1895595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464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23AD27F-B5CC-4301-B488-C5C06729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55" y="1706252"/>
            <a:ext cx="7720438" cy="398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4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CF2-2B16-4696-8625-384E86FF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89" y="571460"/>
            <a:ext cx="4781365" cy="769441"/>
          </a:xfrm>
        </p:spPr>
        <p:txBody>
          <a:bodyPr/>
          <a:lstStyle/>
          <a:p>
            <a:pPr algn="ctr"/>
            <a:r>
              <a:rPr lang="en-GB" dirty="0"/>
              <a:t>What will we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2878-BF9B-44F3-A20F-718685B5F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89" y="1818670"/>
            <a:ext cx="4781365" cy="2636753"/>
          </a:xfrm>
        </p:spPr>
        <p:txBody>
          <a:bodyPr>
            <a:normAutofit/>
          </a:bodyPr>
          <a:lstStyle/>
          <a:p>
            <a:r>
              <a:rPr lang="en-GB" sz="1800" dirty="0"/>
              <a:t>What is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and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General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workflow</a:t>
            </a:r>
          </a:p>
          <a:p>
            <a:r>
              <a:rPr lang="en-GB" sz="1800" dirty="0"/>
              <a:t>Setting up our own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/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  <a:r>
              <a:rPr lang="en-GB" sz="1800" dirty="0"/>
              <a:t> accounts</a:t>
            </a:r>
          </a:p>
          <a:p>
            <a:r>
              <a:rPr lang="en-GB" sz="1800" dirty="0"/>
              <a:t>Downloading/ cloning repositories (‘repos’)</a:t>
            </a:r>
          </a:p>
          <a:p>
            <a:pPr lvl="1"/>
            <a:r>
              <a:rPr lang="en-GB" sz="1600" dirty="0"/>
              <a:t>Website vs locally </a:t>
            </a:r>
          </a:p>
          <a:p>
            <a:r>
              <a:rPr lang="en-GB" sz="1800" dirty="0"/>
              <a:t>Uploading our own repo</a:t>
            </a:r>
          </a:p>
          <a:p>
            <a:pPr lvl="1"/>
            <a:r>
              <a:rPr lang="en-GB" sz="1600" dirty="0"/>
              <a:t>Locally vs website</a:t>
            </a:r>
          </a:p>
          <a:p>
            <a:pPr marL="0" indent="0" algn="ctr">
              <a:buNone/>
            </a:pP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B06D47-F825-45AA-ABFF-584E4C03AE39}"/>
              </a:ext>
            </a:extLst>
          </p:cNvPr>
          <p:cNvCxnSpPr/>
          <p:nvPr/>
        </p:nvCxnSpPr>
        <p:spPr>
          <a:xfrm>
            <a:off x="5695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What Exactly Is GitHub Anyway? | TechCrunch">
            <a:extLst>
              <a:ext uri="{FF2B5EF4-FFF2-40B4-BE49-F238E27FC236}">
                <a16:creationId xmlns:a16="http://schemas.microsoft.com/office/drawing/2014/main" id="{116ADDC2-6BEE-4454-A9D8-F9715D24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944" y="-159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 and GitHub: Part 2 - Technomaniac">
            <a:extLst>
              <a:ext uri="{FF2B5EF4-FFF2-40B4-BE49-F238E27FC236}">
                <a16:creationId xmlns:a16="http://schemas.microsoft.com/office/drawing/2014/main" id="{C19AEE97-6F7E-4818-A01E-4E7657F5D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378" y="-159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673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2834E-9300-4EDF-A964-6AE3D5578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4" t="27241" r="58594" b="28056"/>
          <a:stretch/>
        </p:blipFill>
        <p:spPr>
          <a:xfrm>
            <a:off x="7953374" y="447674"/>
            <a:ext cx="3086101" cy="2837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D8D97-4E9A-4B66-8C22-BCAAAC526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2" t="35278" r="72969" b="56389"/>
          <a:stretch/>
        </p:blipFill>
        <p:spPr>
          <a:xfrm>
            <a:off x="4632331" y="4249095"/>
            <a:ext cx="2715903" cy="44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63F57-53AB-4F88-A5D5-43AD79E8F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7" t="39155" r="72980" b="53616"/>
          <a:stretch/>
        </p:blipFill>
        <p:spPr>
          <a:xfrm>
            <a:off x="4632331" y="1330176"/>
            <a:ext cx="3076575" cy="447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25BD0-88FD-4180-AD67-A91D08085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53" t="27466" r="59051" b="31006"/>
          <a:stretch/>
        </p:blipFill>
        <p:spPr>
          <a:xfrm>
            <a:off x="1619252" y="1777851"/>
            <a:ext cx="2619375" cy="257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3A4968-19D3-4A90-8F69-F88524F8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4" t="27241" r="58594" b="28056"/>
          <a:stretch/>
        </p:blipFill>
        <p:spPr>
          <a:xfrm>
            <a:off x="7953374" y="3429000"/>
            <a:ext cx="3086101" cy="28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4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88D8-7D9E-4E64-A271-803A7A73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 – make your own repo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F8C6-A6B2-44C9-AB34-45DE428D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Make your own repo on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Clone it to your local machine!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Make some changes.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‘Commit’ and ‘Push’ it back to the GitHub page.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Activate the GitHub interactive page!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Have  a looksie! ^^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https://docs.github.com/en/free-pro-team@latest/github/getting-started-with-github/create-a-repo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738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6A92-A15A-4106-BC87-389C759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9859-9951-4BB4-A173-EACC3E67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‘Fork’ my GitHub repo (Make my own GitHub page, containing 1) this training document and 2) a template to create an interactive )</a:t>
            </a:r>
          </a:p>
          <a:p>
            <a:pPr lvl="1"/>
            <a:r>
              <a:rPr lang="en-GB" dirty="0"/>
              <a:t>This makes a copy in your GitHub account.</a:t>
            </a:r>
          </a:p>
          <a:p>
            <a:pPr lvl="1"/>
            <a:r>
              <a:rPr lang="en-GB" dirty="0">
                <a:hlinkClick r:id="rId2"/>
              </a:rPr>
              <a:t>https://github.com/SBurnard/GitHubTraining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hlinkClick r:id="rId3"/>
              </a:rPr>
              <a:t>https://www.toolsqa.com/git/difference-between-git-clone-and-git-fork/</a:t>
            </a:r>
            <a:endParaRPr lang="en-GB" dirty="0"/>
          </a:p>
          <a:p>
            <a:pPr lvl="1"/>
            <a:r>
              <a:rPr lang="en-GB" b="0" i="1" dirty="0">
                <a:solidFill>
                  <a:srgbClr val="0000FF"/>
                </a:solidFill>
                <a:effectLst/>
                <a:latin typeface="Encode Sans"/>
              </a:rPr>
              <a:t>It is a better option to fork before clone if the user is not declared as a contributor and it is a third party repository (not of the organization)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655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254-2FAB-4AC5-81CB-37BAD4FF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Exercise 1 – Direct upload to GitHub </a:t>
            </a:r>
            <a:r>
              <a:rPr lang="en-GB" sz="4400" b="1" dirty="0"/>
              <a:t>and edit </a:t>
            </a:r>
            <a:br>
              <a:rPr lang="en-GB" b="1" dirty="0"/>
            </a:br>
            <a:r>
              <a:rPr lang="en-GB" sz="3200" b="1" dirty="0"/>
              <a:t>(via command line)</a:t>
            </a:r>
            <a:endParaRPr lang="en-GB" b="1" dirty="0"/>
          </a:p>
        </p:txBody>
      </p:sp>
      <p:pic>
        <p:nvPicPr>
          <p:cNvPr id="4" name="Picture 2" descr="Git-Clone">
            <a:extLst>
              <a:ext uri="{FF2B5EF4-FFF2-40B4-BE49-F238E27FC236}">
                <a16:creationId xmlns:a16="http://schemas.microsoft.com/office/drawing/2014/main" id="{465D4A9B-8851-40BA-B3B9-19DC6F17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734" y="1447119"/>
            <a:ext cx="42386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442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E9C7D-6C94-46BB-BE8D-5226C9AB7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Create new repo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Upload file.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Edit in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Clone (command line)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Edit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Commit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Push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Check </a:t>
            </a:r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FF8C8F-16D1-46D6-B16A-8155E7317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Exercise 1 – simple </a:t>
            </a:r>
            <a:r>
              <a:rPr lang="en-GB" dirty="0" err="1"/>
              <a:t>rmd</a:t>
            </a:r>
            <a:r>
              <a:rPr lang="en-GB" dirty="0"/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2158462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3ABB-4E4B-4F42-9F28-828A9B48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7702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Exercise 2 – Fork, edit and upload your own website! </a:t>
            </a:r>
            <a:br>
              <a:rPr lang="en-GB" b="1" dirty="0"/>
            </a:br>
            <a:r>
              <a:rPr lang="en-GB" sz="3200" b="1" dirty="0"/>
              <a:t>(via GitHub desktop)</a:t>
            </a:r>
            <a:endParaRPr lang="en-GB" b="1" dirty="0"/>
          </a:p>
        </p:txBody>
      </p:sp>
      <p:pic>
        <p:nvPicPr>
          <p:cNvPr id="4" name="Picture 2" descr="1_Pull-Request">
            <a:extLst>
              <a:ext uri="{FF2B5EF4-FFF2-40B4-BE49-F238E27FC236}">
                <a16:creationId xmlns:a16="http://schemas.microsoft.com/office/drawing/2014/main" id="{0B57583B-8FBA-43C9-B764-2F994FEF0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17" y="1307690"/>
            <a:ext cx="4453156" cy="55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03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51499A-655F-405F-AC16-32C47EFE9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184"/>
            <a:ext cx="10515600" cy="566377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Locate the ‘Example_website_2’ repo in my GitHub page: </a:t>
            </a:r>
            <a:r>
              <a:rPr lang="en-GB" sz="2400" dirty="0">
                <a:hlinkClick r:id="rId2"/>
              </a:rPr>
              <a:t>https://github.com/SBurnard</a:t>
            </a: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‘Fork’ this repo to your own account (upper right screen)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‘Clone’ to your desktop, via GitHub desktop: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/>
              <a:t>Click the arrow next to ‘current repository’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/>
              <a:t>Add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/>
              <a:t>Clone repository…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/>
              <a:t>Either ‘filter for your repositories’ or use the ‘</a:t>
            </a:r>
            <a:r>
              <a:rPr lang="en-GB" dirty="0" err="1"/>
              <a:t>url</a:t>
            </a:r>
            <a:r>
              <a:rPr lang="en-GB" dirty="0"/>
              <a:t>’ to your repo!</a:t>
            </a:r>
            <a:br>
              <a:rPr lang="en-GB" dirty="0"/>
            </a:br>
            <a:r>
              <a:rPr lang="en-GB" dirty="0"/>
              <a:t>			</a:t>
            </a:r>
            <a:r>
              <a:rPr lang="en-GB" sz="1800" dirty="0"/>
              <a:t>i.e. https://github.com/&lt;your.user.name&gt;/Example_website_2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/>
              <a:t>Choose your local path (where to download it to)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/>
              <a:t>‘Clone’ and wait!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Open this repo on the left bar.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Click ‘show in Explorer’. Have a look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Click ‘Open in Atom’. Have a look at the directories in the left bar and view the html and text files.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9853-CFC5-4628-8BB2-9EDE4C4BA2D0}"/>
              </a:ext>
            </a:extLst>
          </p:cNvPr>
          <p:cNvSpPr txBox="1"/>
          <p:nvPr/>
        </p:nvSpPr>
        <p:spPr>
          <a:xfrm>
            <a:off x="-1554" y="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Exercise 2. Part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43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51499A-655F-405F-AC16-32C47EFE9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184"/>
            <a:ext cx="10515600" cy="56637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GB" sz="2400" dirty="0"/>
              <a:t>In the file explorer and /images/ directory, delete (or move) the three images (pic02,pic03 and pic04).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GB" sz="2400" dirty="0"/>
              <a:t>Locate your images, and change the name of your image names to:</a:t>
            </a:r>
            <a:br>
              <a:rPr lang="en-GB" sz="2400" dirty="0"/>
            </a:br>
            <a:r>
              <a:rPr lang="en-GB" sz="2000" dirty="0"/>
              <a:t>pic02.jpg, pic03.jpg and pic04.jpg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GB" sz="2400" dirty="0"/>
              <a:t>Drop these renamed images into the ‘images’ directory.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9853-CFC5-4628-8BB2-9EDE4C4BA2D0}"/>
              </a:ext>
            </a:extLst>
          </p:cNvPr>
          <p:cNvSpPr txBox="1"/>
          <p:nvPr/>
        </p:nvSpPr>
        <p:spPr>
          <a:xfrm>
            <a:off x="-1554" y="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Exercise 2. Part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887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6099-031B-428E-9691-C1CB6A8E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go through all this effort and not just allow ‘autosaving’?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919D-E731-4F93-9CE4-C8E3BD58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Such as often defaulted in word or excel….</a:t>
            </a:r>
          </a:p>
        </p:txBody>
      </p:sp>
    </p:spTree>
    <p:extLst>
      <p:ext uri="{BB962C8B-B14F-4D97-AF65-F5344CB8AC3E}">
        <p14:creationId xmlns:p14="http://schemas.microsoft.com/office/powerpoint/2010/main" val="3386489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91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CF2-2B16-4696-8625-384E86FF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89" y="571460"/>
            <a:ext cx="4781365" cy="769441"/>
          </a:xfrm>
        </p:spPr>
        <p:txBody>
          <a:bodyPr/>
          <a:lstStyle/>
          <a:p>
            <a:pPr algn="ctr"/>
            <a:r>
              <a:rPr lang="en-GB" dirty="0"/>
              <a:t>What will we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2878-BF9B-44F3-A20F-718685B5F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89" y="1818670"/>
            <a:ext cx="4781365" cy="2636753"/>
          </a:xfrm>
        </p:spPr>
        <p:txBody>
          <a:bodyPr>
            <a:normAutofit/>
          </a:bodyPr>
          <a:lstStyle/>
          <a:p>
            <a:r>
              <a:rPr lang="en-GB" sz="1800" dirty="0"/>
              <a:t>What is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and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General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workflow</a:t>
            </a:r>
          </a:p>
          <a:p>
            <a:r>
              <a:rPr lang="en-GB" sz="1800" dirty="0"/>
              <a:t>Setting up our own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/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  <a:r>
              <a:rPr lang="en-GB" sz="1800" dirty="0"/>
              <a:t> accounts</a:t>
            </a:r>
          </a:p>
          <a:p>
            <a:r>
              <a:rPr lang="en-GB" sz="1800" dirty="0"/>
              <a:t>Downloading/ cloning repositories (‘repos’)</a:t>
            </a:r>
          </a:p>
          <a:p>
            <a:pPr lvl="1"/>
            <a:r>
              <a:rPr lang="en-GB" sz="1600" dirty="0"/>
              <a:t>Website vs locally </a:t>
            </a:r>
          </a:p>
          <a:p>
            <a:r>
              <a:rPr lang="en-GB" sz="1800" dirty="0"/>
              <a:t>Uploading our own repo</a:t>
            </a:r>
          </a:p>
          <a:p>
            <a:pPr lvl="1"/>
            <a:r>
              <a:rPr lang="en-GB" sz="1600" dirty="0"/>
              <a:t>Locally vs website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A15BF-08A5-4FFB-A24B-B25A1B43710E}"/>
              </a:ext>
            </a:extLst>
          </p:cNvPr>
          <p:cNvSpPr txBox="1"/>
          <p:nvPr/>
        </p:nvSpPr>
        <p:spPr>
          <a:xfrm>
            <a:off x="6096000" y="181867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– download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https://git-scm.com/downloads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https://github.com/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desktop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https://desktop.github.com/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Text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Atom - </a:t>
            </a:r>
            <a:r>
              <a:rPr lang="en-GB" dirty="0">
                <a:hlinkClick r:id="rId5"/>
              </a:rPr>
              <a:t>https://atom.io/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(preferable over Notepad 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Notepad ++  </a:t>
            </a:r>
            <a:r>
              <a:rPr lang="en-GB" dirty="0">
                <a:hlinkClick r:id="rId6"/>
              </a:rPr>
              <a:t>https://notepad-plus-plus.org/downloads/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 ‘personal’ photos that you are happy to share and describe!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Think of 1 cartoon or animal.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FE7F0-349A-4FA8-BD5B-AD1DBF868F5C}"/>
              </a:ext>
            </a:extLst>
          </p:cNvPr>
          <p:cNvSpPr txBox="1"/>
          <p:nvPr/>
        </p:nvSpPr>
        <p:spPr>
          <a:xfrm>
            <a:off x="6096000" y="571460"/>
            <a:ext cx="38218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dirty="0">
                <a:latin typeface="+mj-lt"/>
              </a:rPr>
              <a:t>What we need?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CCA534-D3B3-4243-B516-7B05FC447E33}"/>
              </a:ext>
            </a:extLst>
          </p:cNvPr>
          <p:cNvCxnSpPr/>
          <p:nvPr/>
        </p:nvCxnSpPr>
        <p:spPr>
          <a:xfrm>
            <a:off x="5695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What Exactly Is GitHub Anyway? | TechCrunch">
            <a:extLst>
              <a:ext uri="{FF2B5EF4-FFF2-40B4-BE49-F238E27FC236}">
                <a16:creationId xmlns:a16="http://schemas.microsoft.com/office/drawing/2014/main" id="{6EC287FD-E3AF-4AC1-8CD9-659F01C5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944" y="-159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 and GitHub: Part 2 - Technomaniac">
            <a:extLst>
              <a:ext uri="{FF2B5EF4-FFF2-40B4-BE49-F238E27FC236}">
                <a16:creationId xmlns:a16="http://schemas.microsoft.com/office/drawing/2014/main" id="{C929CD5E-52EC-4F4E-A723-A7761CDA8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378" y="-159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3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612A-4B46-4E16-98A7-30A4F91D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training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5169-7D65-41B9-B015-3F3EBBE4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GitHub:</a:t>
            </a:r>
          </a:p>
          <a:p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https://lab.github.com/githubtraining/prepare-to-use-github</a:t>
            </a:r>
            <a:endParaRPr lang="en-GB" dirty="0"/>
          </a:p>
          <a:p>
            <a:r>
              <a:rPr lang="en-GB" dirty="0">
                <a:hlinkClick r:id="rId3"/>
              </a:rPr>
              <a:t>https://lab.github.com/githubtraining/introduction-to-github</a:t>
            </a:r>
            <a:endParaRPr lang="en-GB" dirty="0"/>
          </a:p>
          <a:p>
            <a:r>
              <a:rPr lang="en-GB" dirty="0">
                <a:hlinkClick r:id="rId4"/>
              </a:rPr>
              <a:t>https://lab.github.com/githubtraining/first-day-on-github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Alternative sites:</a:t>
            </a:r>
          </a:p>
          <a:p>
            <a:r>
              <a:rPr lang="en-GB" dirty="0">
                <a:hlinkClick r:id="rId5"/>
              </a:rPr>
              <a:t>https://blog.upperlinecode.com/how-to-teach-git-commits-github-to-teenagers-a3f740b2f500</a:t>
            </a:r>
            <a:endParaRPr lang="en-GB" dirty="0"/>
          </a:p>
          <a:p>
            <a:r>
              <a:rPr lang="en-GB" dirty="0">
                <a:hlinkClick r:id="rId6"/>
              </a:rPr>
              <a:t>https://rachelcarmena.github.io/2018/12/12/how-to-teach-git.html</a:t>
            </a:r>
            <a:endParaRPr lang="en-GB" dirty="0"/>
          </a:p>
          <a:p>
            <a:r>
              <a:rPr lang="en-GB" dirty="0">
                <a:hlinkClick r:id="rId7"/>
              </a:rPr>
              <a:t>https://towardsdatascience.com/getting-started-with-git-and-github-6fcd0f2d4ac6</a:t>
            </a:r>
            <a:endParaRPr lang="en-GB" dirty="0"/>
          </a:p>
          <a:p>
            <a:r>
              <a:rPr lang="en-GB" dirty="0">
                <a:hlinkClick r:id="rId8"/>
              </a:rPr>
              <a:t>https://learngitbranching.js.org/</a:t>
            </a:r>
            <a:r>
              <a:rPr lang="en-GB" dirty="0"/>
              <a:t> (interactive for git)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120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77F3-5C3D-4369-B5AF-0F0773A9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OLD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49A43-C709-483F-A60D-B1FD899E2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218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CF2-2B16-4696-8625-384E86FF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will we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2878-BF9B-44F3-A20F-718685B5F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954"/>
            <a:ext cx="10515600" cy="4801009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What is Git and GitHub</a:t>
            </a:r>
          </a:p>
          <a:p>
            <a:r>
              <a:rPr lang="en-GB" dirty="0"/>
              <a:t>General Git workflow</a:t>
            </a:r>
          </a:p>
          <a:p>
            <a:r>
              <a:rPr lang="en-GB" dirty="0"/>
              <a:t>Setting up our own Git/GitHub accounts</a:t>
            </a:r>
          </a:p>
          <a:p>
            <a:r>
              <a:rPr lang="en-GB" dirty="0"/>
              <a:t>Downloading/ cloning repositories (‘repos’)</a:t>
            </a:r>
          </a:p>
          <a:p>
            <a:pPr lvl="1"/>
            <a:r>
              <a:rPr lang="en-GB" dirty="0"/>
              <a:t>Website vs locally </a:t>
            </a:r>
          </a:p>
          <a:p>
            <a:r>
              <a:rPr lang="en-GB" dirty="0"/>
              <a:t>Uploading our own repo</a:t>
            </a:r>
          </a:p>
          <a:p>
            <a:pPr lvl="1"/>
            <a:r>
              <a:rPr lang="en-GB" dirty="0"/>
              <a:t>Locally vs website</a:t>
            </a:r>
          </a:p>
          <a:p>
            <a:pPr marL="0" indent="0" algn="ctr">
              <a:buNone/>
            </a:pPr>
            <a:r>
              <a:rPr lang="en-GB" dirty="0"/>
              <a:t>What we need?</a:t>
            </a:r>
          </a:p>
          <a:p>
            <a:r>
              <a:rPr lang="en-GB" dirty="0"/>
              <a:t>Git – download </a:t>
            </a:r>
          </a:p>
          <a:p>
            <a:pPr lvl="1"/>
            <a:r>
              <a:rPr lang="en-GB" dirty="0"/>
              <a:t>https://git-scm.com/downloads</a:t>
            </a:r>
          </a:p>
          <a:p>
            <a:r>
              <a:rPr lang="en-GB" dirty="0"/>
              <a:t>GitHub account</a:t>
            </a:r>
          </a:p>
          <a:p>
            <a:pPr lvl="1"/>
            <a:r>
              <a:rPr lang="en-GB" dirty="0">
                <a:hlinkClick r:id="rId2"/>
              </a:rPr>
              <a:t>https://github.com/</a:t>
            </a:r>
            <a:endParaRPr lang="en-GB" dirty="0"/>
          </a:p>
          <a:p>
            <a:r>
              <a:rPr lang="en-GB" dirty="0"/>
              <a:t>GitHub desktop</a:t>
            </a:r>
          </a:p>
          <a:p>
            <a:pPr lvl="1"/>
            <a:r>
              <a:rPr lang="en-GB" dirty="0">
                <a:hlinkClick r:id="rId3"/>
              </a:rPr>
              <a:t>https://desktop.github.com/</a:t>
            </a:r>
            <a:endParaRPr lang="en-GB" dirty="0"/>
          </a:p>
          <a:p>
            <a:r>
              <a:rPr lang="en-GB" dirty="0"/>
              <a:t>Text editor</a:t>
            </a:r>
          </a:p>
          <a:p>
            <a:pPr lvl="1"/>
            <a:r>
              <a:rPr lang="en-GB" dirty="0"/>
              <a:t>Atom - </a:t>
            </a:r>
            <a:r>
              <a:rPr lang="en-GB" dirty="0">
                <a:hlinkClick r:id="rId4"/>
              </a:rPr>
              <a:t>https://atom.io/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(preferable over Notepad ++)</a:t>
            </a:r>
          </a:p>
          <a:p>
            <a:pPr lvl="1"/>
            <a:r>
              <a:rPr lang="en-GB" dirty="0"/>
              <a:t>Notepad ++  https://notepad-plus-plus.org/downloads/</a:t>
            </a:r>
          </a:p>
        </p:txBody>
      </p:sp>
    </p:spTree>
    <p:extLst>
      <p:ext uri="{BB962C8B-B14F-4D97-AF65-F5344CB8AC3E}">
        <p14:creationId xmlns:p14="http://schemas.microsoft.com/office/powerpoint/2010/main" val="390509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ECF2-2B16-4696-8625-384E86FF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834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What will we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2878-BF9B-44F3-A20F-718685B5F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48" y="1690688"/>
            <a:ext cx="10515600" cy="4801009"/>
          </a:xfrm>
        </p:spPr>
        <p:txBody>
          <a:bodyPr>
            <a:normAutofit/>
          </a:bodyPr>
          <a:lstStyle/>
          <a:p>
            <a:r>
              <a:rPr lang="en-GB" sz="2000" dirty="0"/>
              <a:t>What is Git and GitHub</a:t>
            </a:r>
          </a:p>
          <a:p>
            <a:r>
              <a:rPr lang="en-GB" sz="2000" dirty="0"/>
              <a:t>General Git workflow</a:t>
            </a:r>
          </a:p>
          <a:p>
            <a:r>
              <a:rPr lang="en-GB" sz="2000" dirty="0"/>
              <a:t>Setting up our own Git/GitHub accounts</a:t>
            </a:r>
          </a:p>
          <a:p>
            <a:r>
              <a:rPr lang="en-GB" sz="2000" dirty="0"/>
              <a:t>Downloading/ cloning repositories (‘repos’)</a:t>
            </a:r>
          </a:p>
          <a:p>
            <a:pPr lvl="1"/>
            <a:r>
              <a:rPr lang="en-GB" sz="1800" dirty="0"/>
              <a:t>Website vs locally </a:t>
            </a:r>
          </a:p>
          <a:p>
            <a:r>
              <a:rPr lang="en-GB" sz="2000" dirty="0"/>
              <a:t>Uploading our own repo</a:t>
            </a:r>
          </a:p>
          <a:p>
            <a:pPr lvl="1"/>
            <a:r>
              <a:rPr lang="en-GB" sz="1800" dirty="0"/>
              <a:t>Locally vs website</a:t>
            </a:r>
          </a:p>
        </p:txBody>
      </p:sp>
    </p:spTree>
    <p:extLst>
      <p:ext uri="{BB962C8B-B14F-4D97-AF65-F5344CB8AC3E}">
        <p14:creationId xmlns:p14="http://schemas.microsoft.com/office/powerpoint/2010/main" val="194094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 GitHub page from a lab group sharing software:</a:t>
            </a:r>
          </a:p>
          <a:p>
            <a:pPr lvl="1"/>
            <a:r>
              <a:rPr lang="en-GB" dirty="0">
                <a:hlinkClick r:id="rId2"/>
              </a:rPr>
              <a:t>https://github.com/mhammell-laboratory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Example GitHub page from an individual:</a:t>
            </a:r>
          </a:p>
          <a:p>
            <a:pPr lvl="1"/>
            <a:r>
              <a:rPr lang="en-GB" dirty="0">
                <a:hlinkClick r:id="rId3"/>
              </a:rPr>
              <a:t>https://github.com/sirselim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https://sirselim.github.io/tSNE_plotting/</a:t>
            </a:r>
            <a:r>
              <a:rPr lang="en-GB" dirty="0"/>
              <a:t> (Interactive plots on a </a:t>
            </a:r>
            <a:r>
              <a:rPr lang="en-GB" u="sng" dirty="0"/>
              <a:t>webpage</a:t>
            </a:r>
            <a:r>
              <a:rPr lang="en-GB" dirty="0"/>
              <a:t> linked to a publication)</a:t>
            </a:r>
          </a:p>
          <a:p>
            <a:pPr lvl="1"/>
            <a:r>
              <a:rPr lang="en-GB" dirty="0">
                <a:hlinkClick r:id="rId5"/>
              </a:rPr>
              <a:t>https://sirselim.github.io/tSNE_plotting/img/test_large_tsne_plot.html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https://github.com/sirselim/jetson_nanopore_sequencing</a:t>
            </a:r>
            <a:r>
              <a:rPr lang="en-GB" dirty="0"/>
              <a:t> (sharing his journey developing a cheap and portable setup for the Nanopore!)</a:t>
            </a:r>
          </a:p>
          <a:p>
            <a:endParaRPr lang="en-GB" dirty="0"/>
          </a:p>
        </p:txBody>
      </p:sp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10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Exactly Is GitHub Anyway? | TechCrunch">
            <a:extLst>
              <a:ext uri="{FF2B5EF4-FFF2-40B4-BE49-F238E27FC236}">
                <a16:creationId xmlns:a16="http://schemas.microsoft.com/office/drawing/2014/main" id="{D4139C13-1D36-432F-91EE-73DC02C1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9" y="13020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67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6A1E3-461D-418F-9653-A9EC6548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downloading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8399-7823-47BD-98FA-4C3F4923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to the following and download for your comp:</a:t>
            </a:r>
          </a:p>
          <a:p>
            <a:pPr lvl="2"/>
            <a:r>
              <a:rPr lang="en-GB" dirty="0"/>
              <a:t> https://git-scm.com/downloads</a:t>
            </a:r>
          </a:p>
          <a:p>
            <a:r>
              <a:rPr lang="en-GB" dirty="0"/>
              <a:t>Additional info:</a:t>
            </a:r>
          </a:p>
          <a:p>
            <a:pPr lvl="3"/>
            <a:r>
              <a:rPr lang="en-GB" dirty="0">
                <a:hlinkClick r:id="rId2"/>
              </a:rPr>
              <a:t>https://git-scm.com/book/en/v2/Getting-Started-First-Time-Git-Setup</a:t>
            </a:r>
            <a:endParaRPr lang="en-GB" dirty="0"/>
          </a:p>
          <a:p>
            <a:r>
              <a:rPr lang="en-GB" dirty="0"/>
              <a:t>Keep all defaults apart from ‘editor used by git’:</a:t>
            </a:r>
          </a:p>
          <a:p>
            <a:pPr lvl="1"/>
            <a:r>
              <a:rPr lang="en-GB" dirty="0"/>
              <a:t>Choose </a:t>
            </a:r>
            <a:r>
              <a:rPr lang="en-GB" u="sng" dirty="0"/>
              <a:t>notepad</a:t>
            </a:r>
            <a:r>
              <a:rPr lang="en-GB" dirty="0"/>
              <a:t>++ or </a:t>
            </a:r>
            <a:r>
              <a:rPr lang="en-GB" u="sng" dirty="0"/>
              <a:t>Atom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F0CEB-59F1-4D31-8CF9-BC2FBF463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91" t="31632" r="31046" b="30816"/>
          <a:stretch/>
        </p:blipFill>
        <p:spPr>
          <a:xfrm>
            <a:off x="8938726" y="3429000"/>
            <a:ext cx="1184990" cy="950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DC729-FDB8-4232-A4E5-A9FA00809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68" t="32817" r="32127" b="30138"/>
          <a:stretch/>
        </p:blipFill>
        <p:spPr>
          <a:xfrm>
            <a:off x="8327922" y="3536587"/>
            <a:ext cx="3795252" cy="332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72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6409-051B-43BD-BD00-AB8DAF33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FC5E0-6F48-4A0B-B7F3-DA7B272D0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cd Documents</a:t>
            </a:r>
          </a:p>
          <a:p>
            <a:pPr marL="0" indent="0">
              <a:buNone/>
            </a:pPr>
            <a:r>
              <a:rPr lang="en-GB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mkdir</a:t>
            </a:r>
            <a:r>
              <a:rPr lang="en-GB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Git_Test</a:t>
            </a:r>
            <a:endParaRPr lang="en-GB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cd </a:t>
            </a:r>
            <a:r>
              <a:rPr lang="en-GB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Git_Test</a:t>
            </a:r>
            <a:r>
              <a:rPr lang="en-GB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395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70DC-5D62-4EA2-AEC5-C7775687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23E1D-5B54-4AC2-B752-77B49C7EC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https://learning-zone.github.io/website-templates/add-life-health-fitness-free-bootstrap-html5-template/</a:t>
            </a:r>
            <a:endParaRPr lang="en-GB" dirty="0"/>
          </a:p>
          <a:p>
            <a:r>
              <a:rPr lang="en-GB" dirty="0">
                <a:hlinkClick r:id="rId3"/>
              </a:rPr>
              <a:t>https://sburnard.github.io/Example_website/</a:t>
            </a:r>
            <a:endParaRPr lang="en-GB" dirty="0"/>
          </a:p>
          <a:p>
            <a:r>
              <a:rPr lang="en-GB" dirty="0">
                <a:hlinkClick r:id="rId4"/>
              </a:rPr>
              <a:t>https://towardsdatascience.com/launch-a-website-for-free-in-5-simple-steps-with-github-pages-e9680bcd94aa</a:t>
            </a:r>
            <a:endParaRPr lang="en-GB" dirty="0"/>
          </a:p>
          <a:p>
            <a:r>
              <a:rPr lang="en-GB" dirty="0">
                <a:hlinkClick r:id="rId5"/>
              </a:rPr>
              <a:t>https://html5up.net/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379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9F83-AEA5-42FF-AE18-696BCA25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GitHub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7AE4-8D85-4AF8-8A4B-6F25AA9A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https://docs.github.com/en/desktop/installing-and-configuring-github-desktop</a:t>
            </a:r>
          </a:p>
        </p:txBody>
      </p:sp>
    </p:spTree>
    <p:extLst>
      <p:ext uri="{BB962C8B-B14F-4D97-AF65-F5344CB8AC3E}">
        <p14:creationId xmlns:p14="http://schemas.microsoft.com/office/powerpoint/2010/main" val="138048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AB41-000F-4170-8151-A2664DEB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D8FAC-2605-407A-B5FC-B5A14FE9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Git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GitHub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Atom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390999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is version control system (works locally on your machine).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is a centralised/ ‘cloud’ hosting service for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repositories.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54" y="142180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2794120" y="142180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9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is version control system (works locally on your machine).</a:t>
            </a:r>
          </a:p>
          <a:p>
            <a:r>
              <a:rPr lang="en-GB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is a centralised/ ‘cloud’ hosting service for </a:t>
            </a:r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repositories.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(version control) is most useful for programmers! </a:t>
            </a:r>
          </a:p>
          <a:p>
            <a:pPr lvl="1"/>
            <a:r>
              <a:rPr lang="en-GB" dirty="0"/>
              <a:t>So probably of less interest to yourselves.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466" y="0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086600" y="72168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6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4597A3-E2AE-40BC-B45B-EEBBD5988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8" t="26305" r="59160" b="28599"/>
          <a:stretch/>
        </p:blipFill>
        <p:spPr>
          <a:xfrm>
            <a:off x="0" y="430887"/>
            <a:ext cx="2918085" cy="28098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4FF3EC-A439-462A-951E-E0994A5B7DB5}"/>
              </a:ext>
            </a:extLst>
          </p:cNvPr>
          <p:cNvGrpSpPr/>
          <p:nvPr/>
        </p:nvGrpSpPr>
        <p:grpSpPr>
          <a:xfrm>
            <a:off x="7549797" y="2408"/>
            <a:ext cx="2918084" cy="3236983"/>
            <a:chOff x="7549797" y="2408"/>
            <a:chExt cx="2918084" cy="32369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2DAF71-E873-446D-97E9-B6E4C364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93" t="25616" r="59553" b="29275"/>
            <a:stretch/>
          </p:blipFill>
          <p:spPr>
            <a:xfrm>
              <a:off x="7549797" y="416369"/>
              <a:ext cx="2918084" cy="28230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401699-BF9A-43FC-8581-F6A984E5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123" t="36756" r="73673" b="56728"/>
            <a:stretch/>
          </p:blipFill>
          <p:spPr>
            <a:xfrm>
              <a:off x="7549797" y="2408"/>
              <a:ext cx="2918084" cy="42886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031978-8E51-4FF3-A998-76C7A33AFA43}"/>
              </a:ext>
            </a:extLst>
          </p:cNvPr>
          <p:cNvGrpSpPr/>
          <p:nvPr/>
        </p:nvGrpSpPr>
        <p:grpSpPr>
          <a:xfrm>
            <a:off x="3659409" y="-3974"/>
            <a:ext cx="2918086" cy="3244736"/>
            <a:chOff x="3659409" y="-3974"/>
            <a:chExt cx="2918086" cy="32447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FFD92B-055F-4ACE-A3B8-56BC04DF9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914" t="25555" r="58594" b="28250"/>
            <a:stretch/>
          </p:blipFill>
          <p:spPr>
            <a:xfrm>
              <a:off x="3659411" y="417740"/>
              <a:ext cx="2918084" cy="28230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595FFD-36EA-45C8-B11D-5A14B2A5A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969" t="53215" r="73516" b="39722"/>
            <a:stretch/>
          </p:blipFill>
          <p:spPr>
            <a:xfrm>
              <a:off x="3659409" y="-3974"/>
              <a:ext cx="2918086" cy="42886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0A9CDA-5F5A-4BF8-97A7-730410A63362}"/>
              </a:ext>
            </a:extLst>
          </p:cNvPr>
          <p:cNvSpPr txBox="1"/>
          <p:nvPr/>
        </p:nvSpPr>
        <p:spPr>
          <a:xfrm>
            <a:off x="0" y="3367833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of needing to return to an earlier version…</a:t>
            </a:r>
          </a:p>
        </p:txBody>
      </p:sp>
      <p:pic>
        <p:nvPicPr>
          <p:cNvPr id="28" name="Picture 27" descr="Git and GitHub: Part 2 - Technomaniac">
            <a:extLst>
              <a:ext uri="{FF2B5EF4-FFF2-40B4-BE49-F238E27FC236}">
                <a16:creationId xmlns:a16="http://schemas.microsoft.com/office/drawing/2014/main" id="{6645A671-8C8F-4E9E-B8AD-B6516ECB8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8941"/>
            <a:ext cx="400050" cy="41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9EFF92-6304-460C-8B49-6224BF607473}"/>
              </a:ext>
            </a:extLst>
          </p:cNvPr>
          <p:cNvSpPr txBox="1"/>
          <p:nvPr/>
        </p:nvSpPr>
        <p:spPr>
          <a:xfrm>
            <a:off x="400050" y="5500"/>
            <a:ext cx="1066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Example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FC1303-B5DD-43A4-8C28-8D1C203309CF}"/>
              </a:ext>
            </a:extLst>
          </p:cNvPr>
          <p:cNvGrpSpPr/>
          <p:nvPr/>
        </p:nvGrpSpPr>
        <p:grpSpPr>
          <a:xfrm>
            <a:off x="0" y="3680036"/>
            <a:ext cx="3800475" cy="3177964"/>
            <a:chOff x="0" y="3680036"/>
            <a:chExt cx="3800475" cy="31779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ACABB6-B0FD-490F-8B09-65B2D48EE933}"/>
                </a:ext>
              </a:extLst>
            </p:cNvPr>
            <p:cNvPicPr/>
            <p:nvPr/>
          </p:nvPicPr>
          <p:blipFill rotWithShape="1">
            <a:blip r:embed="rId8"/>
            <a:srcRect l="62066" t="9448" r="2814" b="9255"/>
            <a:stretch/>
          </p:blipFill>
          <p:spPr bwMode="auto">
            <a:xfrm>
              <a:off x="0" y="4122417"/>
              <a:ext cx="3800475" cy="27355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2E5E5E-0F1B-455E-91D3-40BF7B6A798D}"/>
                </a:ext>
              </a:extLst>
            </p:cNvPr>
            <p:cNvGrpSpPr/>
            <p:nvPr/>
          </p:nvGrpSpPr>
          <p:grpSpPr>
            <a:xfrm>
              <a:off x="1416937" y="3680036"/>
              <a:ext cx="723078" cy="432792"/>
              <a:chOff x="1465644" y="3655199"/>
              <a:chExt cx="723078" cy="43279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FFF80E-4AE3-44CF-925E-0584F2CD452B}"/>
                  </a:ext>
                </a:extLst>
              </p:cNvPr>
              <p:cNvSpPr txBox="1"/>
              <p:nvPr/>
            </p:nvSpPr>
            <p:spPr>
              <a:xfrm>
                <a:off x="1465644" y="3655199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C3</a:t>
                </a:r>
                <a:endParaRPr lang="en-GB" b="1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90B8CE-E628-43EA-ACE5-612E83D20015}"/>
                  </a:ext>
                </a:extLst>
              </p:cNvPr>
              <p:cNvSpPr/>
              <p:nvPr/>
            </p:nvSpPr>
            <p:spPr>
              <a:xfrm>
                <a:off x="1663430" y="3729633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13B6FA-BB00-4D04-AB30-A03B83E27143}"/>
              </a:ext>
            </a:extLst>
          </p:cNvPr>
          <p:cNvGrpSpPr/>
          <p:nvPr/>
        </p:nvGrpSpPr>
        <p:grpSpPr>
          <a:xfrm>
            <a:off x="3593723" y="3652748"/>
            <a:ext cx="4112002" cy="3205252"/>
            <a:chOff x="3593723" y="3652748"/>
            <a:chExt cx="4112002" cy="32052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1BB813-7A0A-4CCC-A855-F78AB8478077}"/>
                </a:ext>
              </a:extLst>
            </p:cNvPr>
            <p:cNvPicPr/>
            <p:nvPr/>
          </p:nvPicPr>
          <p:blipFill rotWithShape="1">
            <a:blip r:embed="rId9"/>
            <a:srcRect l="60091" t="6148" b="5937"/>
            <a:stretch/>
          </p:blipFill>
          <p:spPr bwMode="auto">
            <a:xfrm>
              <a:off x="4020539" y="4122417"/>
              <a:ext cx="3685186" cy="27355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6FB4D-5505-4D9B-90AB-F8E2D6EE1C2A}"/>
                </a:ext>
              </a:extLst>
            </p:cNvPr>
            <p:cNvSpPr txBox="1"/>
            <p:nvPr/>
          </p:nvSpPr>
          <p:spPr>
            <a:xfrm>
              <a:off x="3593723" y="5304338"/>
              <a:ext cx="67627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Ctl z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2FA4677-782A-46A1-909F-C245B8316DE6}"/>
                </a:ext>
              </a:extLst>
            </p:cNvPr>
            <p:cNvGrpSpPr/>
            <p:nvPr/>
          </p:nvGrpSpPr>
          <p:grpSpPr>
            <a:xfrm>
              <a:off x="5501593" y="3652748"/>
              <a:ext cx="723078" cy="432792"/>
              <a:chOff x="1465644" y="3645471"/>
              <a:chExt cx="723078" cy="43279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C9D203-09B6-404F-98DA-9F41E2132FB0}"/>
                  </a:ext>
                </a:extLst>
              </p:cNvPr>
              <p:cNvSpPr txBox="1"/>
              <p:nvPr/>
            </p:nvSpPr>
            <p:spPr>
              <a:xfrm>
                <a:off x="1465644" y="3645471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C1</a:t>
                </a:r>
                <a:endParaRPr lang="en-GB" b="1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1F7A19-A28C-4985-817C-3858591A8C33}"/>
                  </a:ext>
                </a:extLst>
              </p:cNvPr>
              <p:cNvSpPr/>
              <p:nvPr/>
            </p:nvSpPr>
            <p:spPr>
              <a:xfrm>
                <a:off x="1663430" y="3729633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0A804C-615A-4AC4-A19D-1784884CE201}"/>
              </a:ext>
            </a:extLst>
          </p:cNvPr>
          <p:cNvGrpSpPr/>
          <p:nvPr/>
        </p:nvGrpSpPr>
        <p:grpSpPr>
          <a:xfrm>
            <a:off x="7525583" y="3649066"/>
            <a:ext cx="4666417" cy="3206526"/>
            <a:chOff x="7525583" y="3649066"/>
            <a:chExt cx="4666417" cy="32065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457E47-0E41-4F83-BAA1-D06491D7A76D}"/>
                </a:ext>
              </a:extLst>
            </p:cNvPr>
            <p:cNvPicPr/>
            <p:nvPr/>
          </p:nvPicPr>
          <p:blipFill rotWithShape="1">
            <a:blip r:embed="rId10"/>
            <a:srcRect l="56902" t="5199" b="7746"/>
            <a:stretch/>
          </p:blipFill>
          <p:spPr bwMode="auto">
            <a:xfrm>
              <a:off x="7925789" y="4122417"/>
              <a:ext cx="4266211" cy="27331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186867-8C9D-4ADB-93FB-4CCFFB95551D}"/>
                </a:ext>
              </a:extLst>
            </p:cNvPr>
            <p:cNvSpPr txBox="1"/>
            <p:nvPr/>
          </p:nvSpPr>
          <p:spPr>
            <a:xfrm>
              <a:off x="7525583" y="5304338"/>
              <a:ext cx="67627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Ctl z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D2EFDE4-45AE-47DF-AC3D-E2E4183B48C0}"/>
                </a:ext>
              </a:extLst>
            </p:cNvPr>
            <p:cNvGrpSpPr/>
            <p:nvPr/>
          </p:nvGrpSpPr>
          <p:grpSpPr>
            <a:xfrm>
              <a:off x="9834887" y="3649066"/>
              <a:ext cx="723078" cy="432792"/>
              <a:chOff x="1084793" y="3687689"/>
              <a:chExt cx="723078" cy="43279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AADB70-AFD9-4E2B-BC8C-7E402A42EB23}"/>
                  </a:ext>
                </a:extLst>
              </p:cNvPr>
              <p:cNvSpPr txBox="1"/>
              <p:nvPr/>
            </p:nvSpPr>
            <p:spPr>
              <a:xfrm>
                <a:off x="1084793" y="3687689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C0</a:t>
                </a:r>
                <a:endParaRPr lang="en-GB" b="1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3975F7-F446-4D79-A703-0E23425FC2FA}"/>
                  </a:ext>
                </a:extLst>
              </p:cNvPr>
              <p:cNvSpPr/>
              <p:nvPr/>
            </p:nvSpPr>
            <p:spPr>
              <a:xfrm>
                <a:off x="1277672" y="3767294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96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is version control system (works locally on your machine).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is a centralised/ ‘cloud’ hosting service for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repositories.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/>
              <a:t> </a:t>
            </a:r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(version control) is most useful for programmers! </a:t>
            </a:r>
          </a:p>
          <a:p>
            <a:pPr lvl="1"/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 probably of less interest to yourselves.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 </a:t>
            </a:r>
            <a:r>
              <a:rPr lang="en-GB" dirty="0"/>
              <a:t>very useful for researchers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Store</a:t>
            </a:r>
            <a:r>
              <a:rPr lang="en-GB" dirty="0"/>
              <a:t> and </a:t>
            </a:r>
            <a:r>
              <a:rPr lang="en-GB" b="1" dirty="0"/>
              <a:t>share</a:t>
            </a:r>
            <a:r>
              <a:rPr lang="en-GB" dirty="0"/>
              <a:t> your data/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Access</a:t>
            </a:r>
            <a:r>
              <a:rPr lang="en-GB" dirty="0"/>
              <a:t> tonnes/ ‘heaps’ of open source programmes and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FREE</a:t>
            </a:r>
            <a:r>
              <a:rPr lang="en-GB" dirty="0"/>
              <a:t>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Versatile</a:t>
            </a:r>
            <a:r>
              <a:rPr lang="en-GB" dirty="0"/>
              <a:t>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9" y="13020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it and GitHub: Part 2 - Technomaniac">
            <a:extLst>
              <a:ext uri="{FF2B5EF4-FFF2-40B4-BE49-F238E27FC236}">
                <a16:creationId xmlns:a16="http://schemas.microsoft.com/office/drawing/2014/main" id="{64D6CF79-BB76-4356-BFB3-D972BFE86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10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1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14464" cy="49021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600" dirty="0"/>
              <a:t>Example GitHub page from a lab group sharing software:</a:t>
            </a:r>
          </a:p>
          <a:p>
            <a:pPr lvl="1"/>
            <a:r>
              <a:rPr lang="en-GB" sz="2000" dirty="0">
                <a:hlinkClick r:id="rId2"/>
              </a:rPr>
              <a:t>https://github.com/mhammell-laboratory</a:t>
            </a:r>
            <a:endParaRPr lang="en-GB" sz="2000" dirty="0"/>
          </a:p>
          <a:p>
            <a:pPr lvl="1"/>
            <a:r>
              <a:rPr lang="en-GB" sz="2000" dirty="0">
                <a:hlinkClick r:id="rId3"/>
              </a:rPr>
              <a:t>https://github.com/PMBio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Example GitHub page from an individual:</a:t>
            </a:r>
          </a:p>
          <a:p>
            <a:pPr lvl="1"/>
            <a:r>
              <a:rPr lang="en-GB" sz="2000" dirty="0">
                <a:hlinkClick r:id="rId4"/>
              </a:rPr>
              <a:t>https://github.com/sirselim</a:t>
            </a:r>
            <a:endParaRPr lang="en-GB" sz="2000" dirty="0"/>
          </a:p>
          <a:p>
            <a:pPr lvl="1"/>
            <a:endParaRPr lang="en-GB" sz="2000" dirty="0"/>
          </a:p>
          <a:p>
            <a:pPr marL="0" indent="0">
              <a:buNone/>
            </a:pPr>
            <a:r>
              <a:rPr lang="en-GB" sz="2600" dirty="0"/>
              <a:t>Storing and sharing training:</a:t>
            </a:r>
          </a:p>
          <a:p>
            <a:pPr lvl="1"/>
            <a:r>
              <a:rPr lang="en-GB" sz="2200" dirty="0">
                <a:hlinkClick r:id="rId5"/>
              </a:rPr>
              <a:t>https://github.com/PMBio/SingleCellCourse</a:t>
            </a:r>
            <a:endParaRPr lang="en-GB" sz="2200" dirty="0"/>
          </a:p>
          <a:p>
            <a:pPr marL="0" indent="0">
              <a:buNone/>
            </a:pPr>
            <a:r>
              <a:rPr lang="en-GB" sz="2600" dirty="0"/>
              <a:t>Data and information for a publication:</a:t>
            </a:r>
          </a:p>
          <a:p>
            <a:pPr lvl="1"/>
            <a:r>
              <a:rPr lang="en-GB" sz="2000" dirty="0">
                <a:hlinkClick r:id="rId6"/>
              </a:rPr>
              <a:t>https://github.com/PMBio/scNMT-seq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Easily create webpages:</a:t>
            </a:r>
          </a:p>
          <a:p>
            <a:pPr lvl="1"/>
            <a:r>
              <a:rPr lang="en-GB" sz="2000" dirty="0">
                <a:hlinkClick r:id="rId7"/>
              </a:rPr>
              <a:t>https://learning-zone.github.io/website-templates/avenger-multi-purpose-responsive-html5-bootstrap-template/</a:t>
            </a:r>
            <a:r>
              <a:rPr lang="en-GB" sz="2000" dirty="0"/>
              <a:t> (generic example template -  see more </a:t>
            </a:r>
            <a:r>
              <a:rPr lang="en-GB" sz="2000" dirty="0">
                <a:hlinkClick r:id="rId8"/>
              </a:rPr>
              <a:t>https://github.com/learning-zone/website-templates</a:t>
            </a:r>
            <a:r>
              <a:rPr lang="en-GB" sz="2000" dirty="0"/>
              <a:t> )</a:t>
            </a:r>
            <a:endParaRPr lang="en-GB" sz="2000" dirty="0">
              <a:hlinkClick r:id="rId9"/>
            </a:endParaRPr>
          </a:p>
          <a:p>
            <a:pPr lvl="1"/>
            <a:r>
              <a:rPr lang="en-GB" sz="2000" dirty="0">
                <a:hlinkClick r:id="rId9"/>
              </a:rPr>
              <a:t>https://sirselim.github.io/tSNE_plotting/</a:t>
            </a:r>
            <a:r>
              <a:rPr lang="en-GB" sz="2000" dirty="0"/>
              <a:t> (Interactive plots on a webpage linked to a publication)</a:t>
            </a:r>
          </a:p>
          <a:p>
            <a:pPr lvl="1"/>
            <a:r>
              <a:rPr lang="en-GB" sz="2000" dirty="0">
                <a:hlinkClick r:id="rId10"/>
              </a:rPr>
              <a:t>https://sirselim.github.io/tSNE_plotting/img/test_large_tsne_plot.html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Share your journey to promote a tool, generate interest and invite/ benefit from collaborative troubleshooting:</a:t>
            </a:r>
          </a:p>
          <a:p>
            <a:pPr lvl="1"/>
            <a:r>
              <a:rPr lang="en-GB" sz="2000" dirty="0">
                <a:hlinkClick r:id="rId11"/>
              </a:rPr>
              <a:t>https://github.com/sirselim/jetson_nanopore_sequencing</a:t>
            </a:r>
            <a:r>
              <a:rPr lang="en-GB" sz="2000" dirty="0"/>
              <a:t> (his </a:t>
            </a:r>
            <a:r>
              <a:rPr lang="en-GB" sz="2000" u="sng" dirty="0"/>
              <a:t>current</a:t>
            </a:r>
            <a:r>
              <a:rPr lang="en-GB" sz="2000" dirty="0"/>
              <a:t> journey developing a cheap and portable setup for the Nanopore!)</a:t>
            </a:r>
          </a:p>
          <a:p>
            <a:endParaRPr lang="en-GB" dirty="0"/>
          </a:p>
        </p:txBody>
      </p:sp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10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Exactly Is GitHub Anyway? | TechCrunch">
            <a:extLst>
              <a:ext uri="{FF2B5EF4-FFF2-40B4-BE49-F238E27FC236}">
                <a16:creationId xmlns:a16="http://schemas.microsoft.com/office/drawing/2014/main" id="{D4139C13-1D36-432F-91EE-73DC02C1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9" y="13020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1B481-BCFE-4C46-B95C-2B7359962A7B}"/>
              </a:ext>
            </a:extLst>
          </p:cNvPr>
          <p:cNvSpPr txBox="1"/>
          <p:nvPr/>
        </p:nvSpPr>
        <p:spPr>
          <a:xfrm>
            <a:off x="2290354" y="6226629"/>
            <a:ext cx="700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These are just a few ‘basic’ example uses of GitHub</a:t>
            </a:r>
          </a:p>
        </p:txBody>
      </p:sp>
    </p:spTree>
    <p:extLst>
      <p:ext uri="{BB962C8B-B14F-4D97-AF65-F5344CB8AC3E}">
        <p14:creationId xmlns:p14="http://schemas.microsoft.com/office/powerpoint/2010/main" val="400926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1543</Words>
  <Application>Microsoft Office PowerPoint</Application>
  <PresentationFormat>Widescreen</PresentationFormat>
  <Paragraphs>217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Encode Sans</vt:lpstr>
      <vt:lpstr>Lucida Console</vt:lpstr>
      <vt:lpstr>Office Theme</vt:lpstr>
      <vt:lpstr>Introduction to git and GitHub</vt:lpstr>
      <vt:lpstr>What will we cover?</vt:lpstr>
      <vt:lpstr>What will we cover?</vt:lpstr>
      <vt:lpstr>PowerPoint Presentation</vt:lpstr>
      <vt:lpstr>What is Git and GitHub</vt:lpstr>
      <vt:lpstr>Benefits (and examples) of Git!</vt:lpstr>
      <vt:lpstr>PowerPoint Presentation</vt:lpstr>
      <vt:lpstr>Benefits (and examples) of GitHub!</vt:lpstr>
      <vt:lpstr>Benefits (and examples) of GitHub!</vt:lpstr>
      <vt:lpstr>PowerPoint Presentation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PowerPoint Presentation</vt:lpstr>
      <vt:lpstr>Practical 1 – make your own repo on GitHub</vt:lpstr>
      <vt:lpstr>Practical 1</vt:lpstr>
      <vt:lpstr>Exercise 1 – Direct upload to GitHub and edit  (via command line)</vt:lpstr>
      <vt:lpstr>Exercise 1 – simple rmd script</vt:lpstr>
      <vt:lpstr>Exercise 2 – Fork, edit and upload your own website!  (via GitHub desktop)</vt:lpstr>
      <vt:lpstr>PowerPoint Presentation</vt:lpstr>
      <vt:lpstr>PowerPoint Presentation</vt:lpstr>
      <vt:lpstr>Why go through all this effort and not just allow ‘autosaving’?</vt:lpstr>
      <vt:lpstr>PowerPoint Presentation</vt:lpstr>
      <vt:lpstr>Good training options</vt:lpstr>
      <vt:lpstr>OLD SLIDES</vt:lpstr>
      <vt:lpstr>What will we cover?</vt:lpstr>
      <vt:lpstr>What will we cover?</vt:lpstr>
      <vt:lpstr>Benefits (and examples) of GitHub!</vt:lpstr>
      <vt:lpstr>Git downloading</vt:lpstr>
      <vt:lpstr>PowerPoint Presentation</vt:lpstr>
      <vt:lpstr>PowerPoint Presentation</vt:lpstr>
      <vt:lpstr>Installing GitHub desktop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Sean Burnard</dc:creator>
  <cp:lastModifiedBy>Sean Burnard</cp:lastModifiedBy>
  <cp:revision>63</cp:revision>
  <dcterms:created xsi:type="dcterms:W3CDTF">2021-01-05T05:03:01Z</dcterms:created>
  <dcterms:modified xsi:type="dcterms:W3CDTF">2021-01-19T02:46:31Z</dcterms:modified>
</cp:coreProperties>
</file>